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3" r:id="rId7"/>
    <p:sldId id="260" r:id="rId8"/>
    <p:sldId id="262" r:id="rId9"/>
    <p:sldId id="261" r:id="rId10"/>
    <p:sldId id="265" r:id="rId11"/>
    <p:sldId id="266" r:id="rId12"/>
    <p:sldId id="267" r:id="rId13"/>
    <p:sldId id="268" r:id="rId14"/>
    <p:sldId id="269" r:id="rId15"/>
    <p:sldId id="270" r:id="rId16"/>
    <p:sldId id="273"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7B9017-D495-4D31-8B3B-28DF98C48961}" type="datetimeFigureOut">
              <a:rPr lang="en-US" smtClean="0"/>
              <a:t>10/28/24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58A5C-CFB7-495C-8254-8B65B34FFC5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239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7B9017-D495-4D31-8B3B-28DF98C48961}" type="datetimeFigureOut">
              <a:rPr lang="en-US" smtClean="0"/>
              <a:t>10/28/24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58A5C-CFB7-495C-8254-8B65B34FFC51}" type="slidenum">
              <a:rPr lang="en-US" smtClean="0"/>
              <a:t>‹#›</a:t>
            </a:fld>
            <a:endParaRPr lang="en-US"/>
          </a:p>
        </p:txBody>
      </p:sp>
    </p:spTree>
    <p:extLst>
      <p:ext uri="{BB962C8B-B14F-4D97-AF65-F5344CB8AC3E}">
        <p14:creationId xmlns:p14="http://schemas.microsoft.com/office/powerpoint/2010/main" val="3212410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7B9017-D495-4D31-8B3B-28DF98C48961}" type="datetimeFigureOut">
              <a:rPr lang="en-US" smtClean="0"/>
              <a:t>10/28/24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58A5C-CFB7-495C-8254-8B65B34FFC51}" type="slidenum">
              <a:rPr lang="en-US" smtClean="0"/>
              <a:t>‹#›</a:t>
            </a:fld>
            <a:endParaRPr lang="en-US"/>
          </a:p>
        </p:txBody>
      </p:sp>
    </p:spTree>
    <p:extLst>
      <p:ext uri="{BB962C8B-B14F-4D97-AF65-F5344CB8AC3E}">
        <p14:creationId xmlns:p14="http://schemas.microsoft.com/office/powerpoint/2010/main" val="1022397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7B9017-D495-4D31-8B3B-28DF98C48961}" type="datetimeFigureOut">
              <a:rPr lang="en-US" smtClean="0"/>
              <a:t>10/28/24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58A5C-CFB7-495C-8254-8B65B34FFC51}" type="slidenum">
              <a:rPr lang="en-US" smtClean="0"/>
              <a:t>‹#›</a:t>
            </a:fld>
            <a:endParaRPr lang="en-US"/>
          </a:p>
        </p:txBody>
      </p:sp>
    </p:spTree>
    <p:extLst>
      <p:ext uri="{BB962C8B-B14F-4D97-AF65-F5344CB8AC3E}">
        <p14:creationId xmlns:p14="http://schemas.microsoft.com/office/powerpoint/2010/main" val="3658730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7B9017-D495-4D31-8B3B-28DF98C48961}" type="datetimeFigureOut">
              <a:rPr lang="en-US" smtClean="0"/>
              <a:t>10/28/24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58A5C-CFB7-495C-8254-8B65B34FFC5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614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7B9017-D495-4D31-8B3B-28DF98C48961}" type="datetimeFigureOut">
              <a:rPr lang="en-US" smtClean="0"/>
              <a:t>10/28/24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58A5C-CFB7-495C-8254-8B65B34FFC51}" type="slidenum">
              <a:rPr lang="en-US" smtClean="0"/>
              <a:t>‹#›</a:t>
            </a:fld>
            <a:endParaRPr lang="en-US"/>
          </a:p>
        </p:txBody>
      </p:sp>
    </p:spTree>
    <p:extLst>
      <p:ext uri="{BB962C8B-B14F-4D97-AF65-F5344CB8AC3E}">
        <p14:creationId xmlns:p14="http://schemas.microsoft.com/office/powerpoint/2010/main" val="4128507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7B9017-D495-4D31-8B3B-28DF98C48961}" type="datetimeFigureOut">
              <a:rPr lang="en-US" smtClean="0"/>
              <a:t>10/28/24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58A5C-CFB7-495C-8254-8B65B34FFC51}" type="slidenum">
              <a:rPr lang="en-US" smtClean="0"/>
              <a:t>‹#›</a:t>
            </a:fld>
            <a:endParaRPr lang="en-US"/>
          </a:p>
        </p:txBody>
      </p:sp>
    </p:spTree>
    <p:extLst>
      <p:ext uri="{BB962C8B-B14F-4D97-AF65-F5344CB8AC3E}">
        <p14:creationId xmlns:p14="http://schemas.microsoft.com/office/powerpoint/2010/main" val="2542617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7B9017-D495-4D31-8B3B-28DF98C48961}" type="datetimeFigureOut">
              <a:rPr lang="en-US" smtClean="0"/>
              <a:t>10/28/24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58A5C-CFB7-495C-8254-8B65B34FFC51}" type="slidenum">
              <a:rPr lang="en-US" smtClean="0"/>
              <a:t>‹#›</a:t>
            </a:fld>
            <a:endParaRPr lang="en-US"/>
          </a:p>
        </p:txBody>
      </p:sp>
    </p:spTree>
    <p:extLst>
      <p:ext uri="{BB962C8B-B14F-4D97-AF65-F5344CB8AC3E}">
        <p14:creationId xmlns:p14="http://schemas.microsoft.com/office/powerpoint/2010/main" val="3014341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87B9017-D495-4D31-8B3B-28DF98C48961}" type="datetimeFigureOut">
              <a:rPr lang="en-US" smtClean="0"/>
              <a:t>10/28/24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CB58A5C-CFB7-495C-8254-8B65B34FFC51}" type="slidenum">
              <a:rPr lang="en-US" smtClean="0"/>
              <a:t>‹#›</a:t>
            </a:fld>
            <a:endParaRPr lang="en-US"/>
          </a:p>
        </p:txBody>
      </p:sp>
    </p:spTree>
    <p:extLst>
      <p:ext uri="{BB962C8B-B14F-4D97-AF65-F5344CB8AC3E}">
        <p14:creationId xmlns:p14="http://schemas.microsoft.com/office/powerpoint/2010/main" val="409947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87B9017-D495-4D31-8B3B-28DF98C48961}" type="datetimeFigureOut">
              <a:rPr lang="en-US" smtClean="0"/>
              <a:t>10/28/24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CB58A5C-CFB7-495C-8254-8B65B34FFC51}" type="slidenum">
              <a:rPr lang="en-US" smtClean="0"/>
              <a:t>‹#›</a:t>
            </a:fld>
            <a:endParaRPr lang="en-US"/>
          </a:p>
        </p:txBody>
      </p:sp>
    </p:spTree>
    <p:extLst>
      <p:ext uri="{BB962C8B-B14F-4D97-AF65-F5344CB8AC3E}">
        <p14:creationId xmlns:p14="http://schemas.microsoft.com/office/powerpoint/2010/main" val="383585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87B9017-D495-4D31-8B3B-28DF98C48961}" type="datetimeFigureOut">
              <a:rPr lang="en-US" smtClean="0"/>
              <a:t>10/28/24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58A5C-CFB7-495C-8254-8B65B34FFC51}" type="slidenum">
              <a:rPr lang="en-US" smtClean="0"/>
              <a:t>‹#›</a:t>
            </a:fld>
            <a:endParaRPr lang="en-US"/>
          </a:p>
        </p:txBody>
      </p:sp>
    </p:spTree>
    <p:extLst>
      <p:ext uri="{BB962C8B-B14F-4D97-AF65-F5344CB8AC3E}">
        <p14:creationId xmlns:p14="http://schemas.microsoft.com/office/powerpoint/2010/main" val="152051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87B9017-D495-4D31-8B3B-28DF98C48961}" type="datetimeFigureOut">
              <a:rPr lang="en-US" smtClean="0"/>
              <a:t>10/28/24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CB58A5C-CFB7-495C-8254-8B65B34FFC5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4725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quaxinisland.org/general-welfar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1"/>
                </a:solidFill>
              </a:rPr>
              <a:t>General Well-Being Program</a:t>
            </a:r>
          </a:p>
        </p:txBody>
      </p:sp>
      <p:sp>
        <p:nvSpPr>
          <p:cNvPr id="3" name="Subtitle 2"/>
          <p:cNvSpPr>
            <a:spLocks noGrp="1"/>
          </p:cNvSpPr>
          <p:nvPr>
            <p:ph type="subTitle" idx="1"/>
          </p:nvPr>
        </p:nvSpPr>
        <p:spPr/>
        <p:txBody>
          <a:bodyPr/>
          <a:lstStyle/>
          <a:p>
            <a:r>
              <a:rPr lang="en-US" dirty="0">
                <a:solidFill>
                  <a:schemeClr val="tx1">
                    <a:lumMod val="85000"/>
                    <a:lumOff val="15000"/>
                  </a:schemeClr>
                </a:solidFill>
              </a:rPr>
              <a:t>Per Capita ‘Opt-In’</a:t>
            </a:r>
          </a:p>
        </p:txBody>
      </p:sp>
    </p:spTree>
    <p:extLst>
      <p:ext uri="{BB962C8B-B14F-4D97-AF65-F5344CB8AC3E}">
        <p14:creationId xmlns:p14="http://schemas.microsoft.com/office/powerpoint/2010/main" val="3590961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tx1"/>
                </a:solidFill>
              </a:rPr>
              <a:t>Housing examples</a:t>
            </a:r>
          </a:p>
        </p:txBody>
      </p:sp>
      <p:sp>
        <p:nvSpPr>
          <p:cNvPr id="5" name="Content Placeholder 4"/>
          <p:cNvSpPr>
            <a:spLocks noGrp="1"/>
          </p:cNvSpPr>
          <p:nvPr>
            <p:ph sz="half" idx="1"/>
          </p:nvPr>
        </p:nvSpPr>
        <p:spPr/>
        <p:txBody>
          <a:bodyPr>
            <a:normAutofit lnSpcReduction="10000"/>
          </a:bodyPr>
          <a:lstStyle/>
          <a:p>
            <a:pPr>
              <a:buFont typeface="Arial" panose="020B0604020202020204" pitchFamily="34" charset="0"/>
              <a:buChar char="•"/>
            </a:pPr>
            <a:r>
              <a:rPr lang="en-US" dirty="0">
                <a:solidFill>
                  <a:schemeClr val="tx1"/>
                </a:solidFill>
              </a:rPr>
              <a:t> Mortgage / rent</a:t>
            </a:r>
          </a:p>
          <a:p>
            <a:pPr>
              <a:buFont typeface="Arial" panose="020B0604020202020204" pitchFamily="34" charset="0"/>
              <a:buChar char="•"/>
            </a:pPr>
            <a:r>
              <a:rPr lang="en-US" dirty="0">
                <a:solidFill>
                  <a:schemeClr val="tx1"/>
                </a:solidFill>
              </a:rPr>
              <a:t> Down payment / deposit</a:t>
            </a:r>
          </a:p>
          <a:p>
            <a:pPr>
              <a:buFont typeface="Arial" panose="020B0604020202020204" pitchFamily="34" charset="0"/>
              <a:buChar char="•"/>
            </a:pPr>
            <a:r>
              <a:rPr lang="en-US" dirty="0">
                <a:solidFill>
                  <a:schemeClr val="tx1"/>
                </a:solidFill>
              </a:rPr>
              <a:t> Home equity loan payments</a:t>
            </a:r>
          </a:p>
          <a:p>
            <a:pPr>
              <a:buFont typeface="Arial" panose="020B0604020202020204" pitchFamily="34" charset="0"/>
              <a:buChar char="•"/>
            </a:pPr>
            <a:r>
              <a:rPr lang="en-US" dirty="0">
                <a:solidFill>
                  <a:schemeClr val="tx1"/>
                </a:solidFill>
              </a:rPr>
              <a:t> Mortgage ins.</a:t>
            </a:r>
          </a:p>
          <a:p>
            <a:pPr>
              <a:buFont typeface="Arial" panose="020B0604020202020204" pitchFamily="34" charset="0"/>
              <a:buChar char="•"/>
            </a:pPr>
            <a:r>
              <a:rPr lang="en-US" dirty="0">
                <a:solidFill>
                  <a:schemeClr val="tx1"/>
                </a:solidFill>
              </a:rPr>
              <a:t> Homeowners’ insurance</a:t>
            </a:r>
          </a:p>
          <a:p>
            <a:pPr>
              <a:buFont typeface="Arial" panose="020B0604020202020204" pitchFamily="34" charset="0"/>
              <a:buChar char="•"/>
            </a:pPr>
            <a:r>
              <a:rPr lang="en-US" dirty="0">
                <a:solidFill>
                  <a:schemeClr val="tx1"/>
                </a:solidFill>
              </a:rPr>
              <a:t> Homeowners’ assoc.</a:t>
            </a:r>
          </a:p>
          <a:p>
            <a:pPr>
              <a:buFont typeface="Arial" panose="020B0604020202020204" pitchFamily="34" charset="0"/>
              <a:buChar char="•"/>
            </a:pPr>
            <a:r>
              <a:rPr lang="en-US" dirty="0">
                <a:solidFill>
                  <a:schemeClr val="tx1"/>
                </a:solidFill>
              </a:rPr>
              <a:t> Property tax</a:t>
            </a:r>
          </a:p>
          <a:p>
            <a:pPr>
              <a:buFont typeface="Arial" panose="020B0604020202020204" pitchFamily="34" charset="0"/>
              <a:buChar char="•"/>
            </a:pPr>
            <a:r>
              <a:rPr lang="en-US" dirty="0">
                <a:solidFill>
                  <a:schemeClr val="tx1"/>
                </a:solidFill>
              </a:rPr>
              <a:t> Pest control</a:t>
            </a:r>
          </a:p>
          <a:p>
            <a:pPr>
              <a:buFont typeface="Arial" panose="020B0604020202020204" pitchFamily="34" charset="0"/>
              <a:buChar char="•"/>
            </a:pPr>
            <a:r>
              <a:rPr lang="en-US" dirty="0">
                <a:solidFill>
                  <a:schemeClr val="tx1"/>
                </a:solidFill>
              </a:rPr>
              <a:t> Home repair / improvement (e.g. roofing, siding, plumbing, painting)</a:t>
            </a:r>
          </a:p>
        </p:txBody>
      </p:sp>
      <p:sp>
        <p:nvSpPr>
          <p:cNvPr id="6" name="Content Placeholder 5"/>
          <p:cNvSpPr>
            <a:spLocks noGrp="1"/>
          </p:cNvSpPr>
          <p:nvPr>
            <p:ph sz="half" idx="2"/>
          </p:nvPr>
        </p:nvSpPr>
        <p:spPr/>
        <p:txBody>
          <a:bodyPr>
            <a:normAutofit lnSpcReduction="10000"/>
          </a:bodyPr>
          <a:lstStyle/>
          <a:p>
            <a:pPr>
              <a:buFont typeface="Arial" panose="020B0604020202020204" pitchFamily="34" charset="0"/>
              <a:buChar char="•"/>
            </a:pPr>
            <a:r>
              <a:rPr lang="en-US" dirty="0">
                <a:solidFill>
                  <a:schemeClr val="tx1"/>
                </a:solidFill>
              </a:rPr>
              <a:t> Heating / cooling systems</a:t>
            </a:r>
          </a:p>
          <a:p>
            <a:pPr>
              <a:buFont typeface="Arial" panose="020B0604020202020204" pitchFamily="34" charset="0"/>
              <a:buChar char="•"/>
            </a:pPr>
            <a:r>
              <a:rPr lang="en-US" dirty="0">
                <a:solidFill>
                  <a:schemeClr val="tx1"/>
                </a:solidFill>
              </a:rPr>
              <a:t> Solar</a:t>
            </a:r>
          </a:p>
          <a:p>
            <a:pPr>
              <a:buFont typeface="Arial" panose="020B0604020202020204" pitchFamily="34" charset="0"/>
              <a:buChar char="•"/>
            </a:pPr>
            <a:r>
              <a:rPr lang="en-US" dirty="0">
                <a:solidFill>
                  <a:schemeClr val="tx1"/>
                </a:solidFill>
              </a:rPr>
              <a:t> Appliances (e.g. fridge, oven, dishwasher, microwave, washer, dryer, deep freeze</a:t>
            </a:r>
          </a:p>
          <a:p>
            <a:pPr>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14630786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Housing Cont. (Utilities)</a:t>
            </a:r>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dirty="0">
                <a:solidFill>
                  <a:schemeClr val="tx1"/>
                </a:solidFill>
              </a:rPr>
              <a:t> Electricity</a:t>
            </a:r>
          </a:p>
          <a:p>
            <a:pPr>
              <a:buFont typeface="Arial" panose="020B0604020202020204" pitchFamily="34" charset="0"/>
              <a:buChar char="•"/>
            </a:pPr>
            <a:r>
              <a:rPr lang="en-US" dirty="0">
                <a:solidFill>
                  <a:schemeClr val="tx1"/>
                </a:solidFill>
              </a:rPr>
              <a:t> Generator</a:t>
            </a:r>
          </a:p>
          <a:p>
            <a:pPr>
              <a:buFont typeface="Arial" panose="020B0604020202020204" pitchFamily="34" charset="0"/>
              <a:buChar char="•"/>
            </a:pPr>
            <a:r>
              <a:rPr lang="en-US" dirty="0">
                <a:solidFill>
                  <a:schemeClr val="tx1"/>
                </a:solidFill>
              </a:rPr>
              <a:t> Natural gas</a:t>
            </a:r>
          </a:p>
          <a:p>
            <a:pPr>
              <a:buFont typeface="Arial" panose="020B0604020202020204" pitchFamily="34" charset="0"/>
              <a:buChar char="•"/>
            </a:pPr>
            <a:r>
              <a:rPr lang="en-US" dirty="0">
                <a:solidFill>
                  <a:schemeClr val="tx1"/>
                </a:solidFill>
              </a:rPr>
              <a:t> Other heat (e.g. wood)</a:t>
            </a:r>
          </a:p>
          <a:p>
            <a:pPr>
              <a:buFont typeface="Arial" panose="020B0604020202020204" pitchFamily="34" charset="0"/>
              <a:buChar char="•"/>
            </a:pPr>
            <a:r>
              <a:rPr lang="en-US" dirty="0">
                <a:solidFill>
                  <a:schemeClr val="tx1"/>
                </a:solidFill>
              </a:rPr>
              <a:t> Water</a:t>
            </a:r>
          </a:p>
          <a:p>
            <a:pPr>
              <a:buFont typeface="Arial" panose="020B0604020202020204" pitchFamily="34" charset="0"/>
              <a:buChar char="•"/>
            </a:pPr>
            <a:r>
              <a:rPr lang="en-US" dirty="0">
                <a:solidFill>
                  <a:schemeClr val="tx1"/>
                </a:solidFill>
              </a:rPr>
              <a:t> Sewer</a:t>
            </a:r>
          </a:p>
          <a:p>
            <a:pPr>
              <a:buFont typeface="Arial" panose="020B0604020202020204" pitchFamily="34" charset="0"/>
              <a:buChar char="•"/>
            </a:pPr>
            <a:r>
              <a:rPr lang="en-US" dirty="0">
                <a:solidFill>
                  <a:schemeClr val="tx1"/>
                </a:solidFill>
              </a:rPr>
              <a:t> Trash</a:t>
            </a:r>
          </a:p>
          <a:p>
            <a:pPr>
              <a:buFont typeface="Arial" panose="020B0604020202020204" pitchFamily="34" charset="0"/>
              <a:buChar char="•"/>
            </a:pPr>
            <a:r>
              <a:rPr lang="en-US" dirty="0">
                <a:solidFill>
                  <a:schemeClr val="tx1"/>
                </a:solidFill>
              </a:rPr>
              <a:t> Phone</a:t>
            </a:r>
          </a:p>
          <a:p>
            <a:pPr>
              <a:buFont typeface="Arial" panose="020B0604020202020204" pitchFamily="34" charset="0"/>
              <a:buChar char="•"/>
            </a:pPr>
            <a:r>
              <a:rPr lang="en-US" dirty="0">
                <a:solidFill>
                  <a:schemeClr val="tx1"/>
                </a:solidFill>
              </a:rPr>
              <a:t> Internet</a:t>
            </a:r>
          </a:p>
        </p:txBody>
      </p:sp>
      <p:sp>
        <p:nvSpPr>
          <p:cNvPr id="4" name="Content Placeholder 3"/>
          <p:cNvSpPr>
            <a:spLocks noGrp="1"/>
          </p:cNvSpPr>
          <p:nvPr>
            <p:ph sz="half" idx="2"/>
          </p:nvPr>
        </p:nvSpPr>
        <p:spPr/>
        <p:txBody>
          <a:bodyPr>
            <a:normAutofit/>
          </a:bodyPr>
          <a:lstStyle/>
          <a:p>
            <a:pPr>
              <a:buFont typeface="Arial" panose="020B0604020202020204" pitchFamily="34" charset="0"/>
              <a:buChar char="•"/>
            </a:pPr>
            <a:r>
              <a:rPr lang="en-US" dirty="0"/>
              <a:t> Cable</a:t>
            </a:r>
          </a:p>
          <a:p>
            <a:endParaRPr lang="en-US" dirty="0"/>
          </a:p>
        </p:txBody>
      </p:sp>
    </p:spTree>
    <p:extLst>
      <p:ext uri="{BB962C8B-B14F-4D97-AF65-F5344CB8AC3E}">
        <p14:creationId xmlns:p14="http://schemas.microsoft.com/office/powerpoint/2010/main" val="16577122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Medical examples</a:t>
            </a:r>
          </a:p>
        </p:txBody>
      </p:sp>
      <p:sp>
        <p:nvSpPr>
          <p:cNvPr id="3" name="Content Placeholder 2"/>
          <p:cNvSpPr>
            <a:spLocks noGrp="1"/>
          </p:cNvSpPr>
          <p:nvPr>
            <p:ph sz="half" idx="1"/>
          </p:nvPr>
        </p:nvSpPr>
        <p:spPr/>
        <p:txBody>
          <a:bodyPr>
            <a:normAutofit lnSpcReduction="10000"/>
          </a:bodyPr>
          <a:lstStyle/>
          <a:p>
            <a:pPr>
              <a:buFont typeface="Arial" panose="020B0604020202020204" pitchFamily="34" charset="0"/>
              <a:buChar char="•"/>
            </a:pPr>
            <a:r>
              <a:rPr lang="en-US" dirty="0">
                <a:solidFill>
                  <a:schemeClr val="tx1"/>
                </a:solidFill>
              </a:rPr>
              <a:t> Out of pocket expenses</a:t>
            </a:r>
          </a:p>
          <a:p>
            <a:pPr>
              <a:buFont typeface="Arial" panose="020B0604020202020204" pitchFamily="34" charset="0"/>
              <a:buChar char="•"/>
            </a:pPr>
            <a:r>
              <a:rPr lang="en-US" dirty="0">
                <a:solidFill>
                  <a:schemeClr val="tx1"/>
                </a:solidFill>
              </a:rPr>
              <a:t> Insurance and co-pays</a:t>
            </a:r>
          </a:p>
          <a:p>
            <a:pPr>
              <a:buFont typeface="Arial" panose="020B0604020202020204" pitchFamily="34" charset="0"/>
              <a:buChar char="•"/>
            </a:pPr>
            <a:r>
              <a:rPr lang="en-US" dirty="0">
                <a:solidFill>
                  <a:schemeClr val="tx1"/>
                </a:solidFill>
              </a:rPr>
              <a:t> Prescriptions</a:t>
            </a:r>
          </a:p>
          <a:p>
            <a:pPr>
              <a:buFont typeface="Arial" panose="020B0604020202020204" pitchFamily="34" charset="0"/>
              <a:buChar char="•"/>
            </a:pPr>
            <a:r>
              <a:rPr lang="en-US" dirty="0">
                <a:solidFill>
                  <a:schemeClr val="tx1"/>
                </a:solidFill>
              </a:rPr>
              <a:t> Behavioral health care</a:t>
            </a:r>
          </a:p>
          <a:p>
            <a:pPr>
              <a:buFont typeface="Arial" panose="020B0604020202020204" pitchFamily="34" charset="0"/>
              <a:buChar char="•"/>
            </a:pPr>
            <a:r>
              <a:rPr lang="en-US" dirty="0">
                <a:solidFill>
                  <a:schemeClr val="tx1"/>
                </a:solidFill>
              </a:rPr>
              <a:t> Physical therapy</a:t>
            </a:r>
          </a:p>
          <a:p>
            <a:pPr>
              <a:buFont typeface="Arial" panose="020B0604020202020204" pitchFamily="34" charset="0"/>
              <a:buChar char="•"/>
            </a:pPr>
            <a:r>
              <a:rPr lang="en-US" dirty="0">
                <a:solidFill>
                  <a:schemeClr val="tx1"/>
                </a:solidFill>
              </a:rPr>
              <a:t> Equipment (crutches, roller, etc.)</a:t>
            </a:r>
          </a:p>
          <a:p>
            <a:pPr>
              <a:buFont typeface="Arial" panose="020B0604020202020204" pitchFamily="34" charset="0"/>
              <a:buChar char="•"/>
            </a:pPr>
            <a:r>
              <a:rPr lang="en-US" dirty="0">
                <a:solidFill>
                  <a:schemeClr val="tx1"/>
                </a:solidFill>
              </a:rPr>
              <a:t> Chiropractor</a:t>
            </a:r>
          </a:p>
          <a:p>
            <a:pPr>
              <a:buFont typeface="Arial" panose="020B0604020202020204" pitchFamily="34" charset="0"/>
              <a:buChar char="•"/>
            </a:pPr>
            <a:r>
              <a:rPr lang="en-US" dirty="0">
                <a:solidFill>
                  <a:schemeClr val="tx1"/>
                </a:solidFill>
              </a:rPr>
              <a:t> Lab fees</a:t>
            </a:r>
          </a:p>
          <a:p>
            <a:pPr>
              <a:buFont typeface="Arial" panose="020B0604020202020204" pitchFamily="34" charset="0"/>
              <a:buChar char="•"/>
            </a:pPr>
            <a:r>
              <a:rPr lang="en-US" dirty="0">
                <a:solidFill>
                  <a:schemeClr val="tx1"/>
                </a:solidFill>
              </a:rPr>
              <a:t> Substance abuse treatment</a:t>
            </a:r>
          </a:p>
          <a:p>
            <a:endParaRPr lang="en-US" dirty="0"/>
          </a:p>
          <a:p>
            <a:endParaRPr lang="en-US" dirty="0"/>
          </a:p>
        </p:txBody>
      </p:sp>
      <p:sp>
        <p:nvSpPr>
          <p:cNvPr id="4" name="Content Placeholder 3"/>
          <p:cNvSpPr>
            <a:spLocks noGrp="1"/>
          </p:cNvSpPr>
          <p:nvPr>
            <p:ph sz="half" idx="2"/>
          </p:nvPr>
        </p:nvSpPr>
        <p:spPr/>
        <p:txBody>
          <a:bodyPr>
            <a:normAutofit lnSpcReduction="10000"/>
          </a:bodyPr>
          <a:lstStyle/>
          <a:p>
            <a:pPr>
              <a:buFont typeface="Arial" panose="020B0604020202020204" pitchFamily="34" charset="0"/>
              <a:buChar char="•"/>
            </a:pPr>
            <a:r>
              <a:rPr lang="en-US" dirty="0"/>
              <a:t> Chiropractor</a:t>
            </a:r>
          </a:p>
          <a:p>
            <a:pPr>
              <a:buFont typeface="Arial" panose="020B0604020202020204" pitchFamily="34" charset="0"/>
              <a:buChar char="•"/>
            </a:pPr>
            <a:r>
              <a:rPr lang="en-US" dirty="0"/>
              <a:t> Orthodontics</a:t>
            </a:r>
          </a:p>
          <a:p>
            <a:pPr>
              <a:buFont typeface="Arial" panose="020B0604020202020204" pitchFamily="34" charset="0"/>
              <a:buChar char="•"/>
            </a:pPr>
            <a:r>
              <a:rPr lang="en-US" dirty="0"/>
              <a:t> Glasses / contacts</a:t>
            </a:r>
          </a:p>
          <a:p>
            <a:pPr>
              <a:buFont typeface="Arial" panose="020B0604020202020204" pitchFamily="34" charset="0"/>
              <a:buChar char="•"/>
            </a:pPr>
            <a:r>
              <a:rPr lang="en-US" dirty="0"/>
              <a:t> LASIK</a:t>
            </a:r>
          </a:p>
          <a:p>
            <a:pPr>
              <a:buFont typeface="Arial" panose="020B0604020202020204" pitchFamily="34" charset="0"/>
              <a:buChar char="•"/>
            </a:pPr>
            <a:r>
              <a:rPr lang="en-US" dirty="0"/>
              <a:t> Hearing aids</a:t>
            </a:r>
          </a:p>
          <a:p>
            <a:pPr>
              <a:buFont typeface="Arial" panose="020B0604020202020204" pitchFamily="34" charset="0"/>
              <a:buChar char="•"/>
            </a:pPr>
            <a:r>
              <a:rPr lang="en-US" dirty="0"/>
              <a:t> Prenatal</a:t>
            </a:r>
          </a:p>
          <a:p>
            <a:pPr>
              <a:buFont typeface="Arial" panose="020B0604020202020204" pitchFamily="34" charset="0"/>
              <a:buChar char="•"/>
            </a:pPr>
            <a:r>
              <a:rPr lang="en-US" dirty="0"/>
              <a:t> Smoking cessation</a:t>
            </a:r>
          </a:p>
          <a:p>
            <a:pPr>
              <a:buFont typeface="Arial" panose="020B0604020202020204" pitchFamily="34" charset="0"/>
              <a:buChar char="•"/>
            </a:pPr>
            <a:r>
              <a:rPr lang="en-US" dirty="0"/>
              <a:t> Gym membership</a:t>
            </a:r>
          </a:p>
          <a:p>
            <a:pPr>
              <a:buFont typeface="Arial" panose="020B0604020202020204" pitchFamily="34" charset="0"/>
              <a:buChar char="•"/>
            </a:pPr>
            <a:r>
              <a:rPr lang="en-US" dirty="0"/>
              <a:t> Long term care / assisted living</a:t>
            </a:r>
            <a:br>
              <a:rPr lang="en-US" dirty="0"/>
            </a:br>
            <a:endParaRPr lang="en-US" dirty="0"/>
          </a:p>
        </p:txBody>
      </p:sp>
    </p:spTree>
    <p:extLst>
      <p:ext uri="{BB962C8B-B14F-4D97-AF65-F5344CB8AC3E}">
        <p14:creationId xmlns:p14="http://schemas.microsoft.com/office/powerpoint/2010/main" val="20662867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Educational</a:t>
            </a:r>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dirty="0">
                <a:solidFill>
                  <a:schemeClr val="tx1"/>
                </a:solidFill>
              </a:rPr>
              <a:t> Tuition (preschool through college, vocational and technical)</a:t>
            </a:r>
          </a:p>
          <a:p>
            <a:pPr>
              <a:buFont typeface="Arial" panose="020B0604020202020204" pitchFamily="34" charset="0"/>
              <a:buChar char="•"/>
            </a:pPr>
            <a:r>
              <a:rPr lang="en-US" dirty="0">
                <a:solidFill>
                  <a:schemeClr val="tx1"/>
                </a:solidFill>
              </a:rPr>
              <a:t> Books</a:t>
            </a:r>
          </a:p>
          <a:p>
            <a:pPr>
              <a:buFont typeface="Arial" panose="020B0604020202020204" pitchFamily="34" charset="0"/>
              <a:buChar char="•"/>
            </a:pPr>
            <a:r>
              <a:rPr lang="en-US" dirty="0">
                <a:solidFill>
                  <a:schemeClr val="tx1"/>
                </a:solidFill>
              </a:rPr>
              <a:t> Equipment (e.g. backpack, laptop, calculator)</a:t>
            </a:r>
          </a:p>
          <a:p>
            <a:pPr>
              <a:buFont typeface="Arial" panose="020B0604020202020204" pitchFamily="34" charset="0"/>
              <a:buChar char="•"/>
            </a:pPr>
            <a:r>
              <a:rPr lang="en-US" dirty="0">
                <a:solidFill>
                  <a:schemeClr val="tx1"/>
                </a:solidFill>
              </a:rPr>
              <a:t> Music / athletic supplies</a:t>
            </a:r>
          </a:p>
          <a:p>
            <a:pPr>
              <a:buFont typeface="Arial" panose="020B0604020202020204" pitchFamily="34" charset="0"/>
              <a:buChar char="•"/>
            </a:pPr>
            <a:r>
              <a:rPr lang="en-US" dirty="0">
                <a:solidFill>
                  <a:schemeClr val="tx1"/>
                </a:solidFill>
              </a:rPr>
              <a:t> Test prep</a:t>
            </a:r>
          </a:p>
          <a:p>
            <a:pPr>
              <a:buFont typeface="Arial" panose="020B0604020202020204" pitchFamily="34" charset="0"/>
              <a:buChar char="•"/>
            </a:pPr>
            <a:r>
              <a:rPr lang="en-US" dirty="0">
                <a:solidFill>
                  <a:schemeClr val="tx1"/>
                </a:solidFill>
              </a:rPr>
              <a:t> Job counseling </a:t>
            </a:r>
          </a:p>
          <a:p>
            <a:pPr>
              <a:buFont typeface="Arial" panose="020B0604020202020204" pitchFamily="34" charset="0"/>
              <a:buChar char="•"/>
            </a:pPr>
            <a:r>
              <a:rPr lang="en-US" dirty="0">
                <a:solidFill>
                  <a:schemeClr val="tx1"/>
                </a:solidFill>
              </a:rPr>
              <a:t> Interview clothing</a:t>
            </a:r>
          </a:p>
          <a:p>
            <a:endParaRPr lang="en-US" dirty="0"/>
          </a:p>
        </p:txBody>
      </p:sp>
      <p:sp>
        <p:nvSpPr>
          <p:cNvPr id="4" name="Content Placeholder 3"/>
          <p:cNvSpPr>
            <a:spLocks noGrp="1"/>
          </p:cNvSpPr>
          <p:nvPr>
            <p:ph sz="half" idx="2"/>
          </p:nvPr>
        </p:nvSpPr>
        <p:spPr/>
        <p:txBody>
          <a:bodyPr>
            <a:normAutofit/>
          </a:bodyPr>
          <a:lstStyle/>
          <a:p>
            <a:pPr>
              <a:buFont typeface="Arial" panose="020B0604020202020204" pitchFamily="34" charset="0"/>
              <a:buChar char="•"/>
            </a:pPr>
            <a:r>
              <a:rPr lang="en-US" dirty="0">
                <a:solidFill>
                  <a:schemeClr val="tx1"/>
                </a:solidFill>
              </a:rPr>
              <a:t> Transportation</a:t>
            </a:r>
          </a:p>
          <a:p>
            <a:pPr>
              <a:buFont typeface="Arial" panose="020B0604020202020204" pitchFamily="34" charset="0"/>
              <a:buChar char="•"/>
            </a:pPr>
            <a:r>
              <a:rPr lang="en-US" dirty="0">
                <a:solidFill>
                  <a:schemeClr val="tx1"/>
                </a:solidFill>
              </a:rPr>
              <a:t> Child care</a:t>
            </a:r>
          </a:p>
        </p:txBody>
      </p:sp>
    </p:spTree>
    <p:extLst>
      <p:ext uri="{BB962C8B-B14F-4D97-AF65-F5344CB8AC3E}">
        <p14:creationId xmlns:p14="http://schemas.microsoft.com/office/powerpoint/2010/main" val="28403174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Cultural ex.</a:t>
            </a:r>
          </a:p>
        </p:txBody>
      </p:sp>
      <p:sp>
        <p:nvSpPr>
          <p:cNvPr id="3" name="Content Placeholder 2"/>
          <p:cNvSpPr>
            <a:spLocks noGrp="1"/>
          </p:cNvSpPr>
          <p:nvPr>
            <p:ph sz="half" idx="1"/>
          </p:nvPr>
        </p:nvSpPr>
        <p:spPr/>
        <p:txBody>
          <a:bodyPr/>
          <a:lstStyle/>
          <a:p>
            <a:pPr>
              <a:buFont typeface="Arial" panose="020B0604020202020204" pitchFamily="34" charset="0"/>
              <a:buChar char="•"/>
            </a:pPr>
            <a:r>
              <a:rPr lang="en-US" dirty="0">
                <a:solidFill>
                  <a:schemeClr val="tx1"/>
                </a:solidFill>
              </a:rPr>
              <a:t> Transportation and lodging</a:t>
            </a:r>
          </a:p>
          <a:p>
            <a:pPr>
              <a:buFont typeface="Arial" panose="020B0604020202020204" pitchFamily="34" charset="0"/>
              <a:buChar char="•"/>
            </a:pPr>
            <a:r>
              <a:rPr lang="en-US" dirty="0">
                <a:solidFill>
                  <a:schemeClr val="tx1"/>
                </a:solidFill>
              </a:rPr>
              <a:t> Admission to cultural events</a:t>
            </a:r>
          </a:p>
          <a:p>
            <a:pPr>
              <a:buFont typeface="Arial" panose="020B0604020202020204" pitchFamily="34" charset="0"/>
              <a:buChar char="•"/>
            </a:pPr>
            <a:r>
              <a:rPr lang="en-US" dirty="0">
                <a:solidFill>
                  <a:schemeClr val="tx1"/>
                </a:solidFill>
              </a:rPr>
              <a:t> Instructional fees</a:t>
            </a:r>
          </a:p>
          <a:p>
            <a:pPr>
              <a:buFont typeface="Arial" panose="020B0604020202020204" pitchFamily="34" charset="0"/>
              <a:buChar char="•"/>
            </a:pPr>
            <a:r>
              <a:rPr lang="en-US" dirty="0">
                <a:solidFill>
                  <a:schemeClr val="tx1"/>
                </a:solidFill>
              </a:rPr>
              <a:t> Regalia</a:t>
            </a:r>
          </a:p>
        </p:txBody>
      </p:sp>
    </p:spTree>
    <p:extLst>
      <p:ext uri="{BB962C8B-B14F-4D97-AF65-F5344CB8AC3E}">
        <p14:creationId xmlns:p14="http://schemas.microsoft.com/office/powerpoint/2010/main" val="12572226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Elder</a:t>
            </a:r>
          </a:p>
        </p:txBody>
      </p:sp>
      <p:sp>
        <p:nvSpPr>
          <p:cNvPr id="3" name="Content Placeholder 2"/>
          <p:cNvSpPr>
            <a:spLocks noGrp="1"/>
          </p:cNvSpPr>
          <p:nvPr>
            <p:ph sz="half" idx="1"/>
          </p:nvPr>
        </p:nvSpPr>
        <p:spPr/>
        <p:txBody>
          <a:bodyPr/>
          <a:lstStyle/>
          <a:p>
            <a:pPr>
              <a:buFont typeface="Arial" panose="020B0604020202020204" pitchFamily="34" charset="0"/>
              <a:buChar char="•"/>
            </a:pPr>
            <a:r>
              <a:rPr lang="en-US" dirty="0">
                <a:solidFill>
                  <a:schemeClr val="tx1"/>
                </a:solidFill>
              </a:rPr>
              <a:t> Meals</a:t>
            </a:r>
          </a:p>
          <a:p>
            <a:pPr>
              <a:buFont typeface="Arial" panose="020B0604020202020204" pitchFamily="34" charset="0"/>
              <a:buChar char="•"/>
            </a:pPr>
            <a:r>
              <a:rPr lang="en-US" dirty="0">
                <a:solidFill>
                  <a:schemeClr val="tx1"/>
                </a:solidFill>
              </a:rPr>
              <a:t> In-home care</a:t>
            </a:r>
          </a:p>
          <a:p>
            <a:pPr>
              <a:buFont typeface="Arial" panose="020B0604020202020204" pitchFamily="34" charset="0"/>
              <a:buChar char="•"/>
            </a:pPr>
            <a:r>
              <a:rPr lang="en-US" dirty="0">
                <a:solidFill>
                  <a:schemeClr val="tx1"/>
                </a:solidFill>
              </a:rPr>
              <a:t> Mobility improvements</a:t>
            </a:r>
          </a:p>
          <a:p>
            <a:pPr>
              <a:buFont typeface="Arial" panose="020B0604020202020204" pitchFamily="34" charset="0"/>
              <a:buChar char="•"/>
            </a:pPr>
            <a:r>
              <a:rPr lang="en-US" dirty="0">
                <a:solidFill>
                  <a:schemeClr val="tx1"/>
                </a:solidFill>
              </a:rPr>
              <a:t> Transportation</a:t>
            </a:r>
          </a:p>
          <a:p>
            <a:pPr>
              <a:buFont typeface="Arial" panose="020B0604020202020204" pitchFamily="34" charset="0"/>
              <a:buChar char="•"/>
            </a:pPr>
            <a:r>
              <a:rPr lang="en-US" dirty="0">
                <a:solidFill>
                  <a:schemeClr val="tx1"/>
                </a:solidFill>
              </a:rPr>
              <a:t> Long-term care / assisted living</a:t>
            </a:r>
          </a:p>
        </p:txBody>
      </p:sp>
    </p:spTree>
    <p:extLst>
      <p:ext uri="{BB962C8B-B14F-4D97-AF65-F5344CB8AC3E}">
        <p14:creationId xmlns:p14="http://schemas.microsoft.com/office/powerpoint/2010/main" val="40791818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Other</a:t>
            </a:r>
            <a:r>
              <a:rPr lang="en-US" dirty="0"/>
              <a:t>	</a:t>
            </a:r>
          </a:p>
        </p:txBody>
      </p:sp>
      <p:sp>
        <p:nvSpPr>
          <p:cNvPr id="3" name="Content Placeholder 2"/>
          <p:cNvSpPr>
            <a:spLocks noGrp="1"/>
          </p:cNvSpPr>
          <p:nvPr>
            <p:ph sz="half" idx="1"/>
          </p:nvPr>
        </p:nvSpPr>
        <p:spPr/>
        <p:txBody>
          <a:bodyPr/>
          <a:lstStyle/>
          <a:p>
            <a:pPr>
              <a:buFont typeface="Arial" panose="020B0604020202020204" pitchFamily="34" charset="0"/>
              <a:buChar char="•"/>
            </a:pPr>
            <a:r>
              <a:rPr lang="en-US" dirty="0">
                <a:solidFill>
                  <a:schemeClr val="tx1"/>
                </a:solidFill>
              </a:rPr>
              <a:t> </a:t>
            </a:r>
            <a:r>
              <a:rPr lang="en-US">
                <a:solidFill>
                  <a:schemeClr val="tx1"/>
                </a:solidFill>
              </a:rPr>
              <a:t>Funeral / </a:t>
            </a:r>
            <a:r>
              <a:rPr lang="en-US" dirty="0">
                <a:solidFill>
                  <a:schemeClr val="tx1"/>
                </a:solidFill>
              </a:rPr>
              <a:t>burial expenses</a:t>
            </a:r>
          </a:p>
        </p:txBody>
      </p:sp>
    </p:spTree>
    <p:extLst>
      <p:ext uri="{BB962C8B-B14F-4D97-AF65-F5344CB8AC3E}">
        <p14:creationId xmlns:p14="http://schemas.microsoft.com/office/powerpoint/2010/main" val="10280698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tx1"/>
                </a:solidFill>
              </a:rPr>
              <a:t>Will the program change in the future?</a:t>
            </a:r>
          </a:p>
        </p:txBody>
      </p:sp>
      <p:sp>
        <p:nvSpPr>
          <p:cNvPr id="6" name="Content Placeholder 5"/>
          <p:cNvSpPr>
            <a:spLocks noGrp="1"/>
          </p:cNvSpPr>
          <p:nvPr>
            <p:ph idx="1"/>
          </p:nvPr>
        </p:nvSpPr>
        <p:spPr/>
        <p:txBody>
          <a:bodyPr/>
          <a:lstStyle/>
          <a:p>
            <a:r>
              <a:rPr lang="en-US" dirty="0">
                <a:solidFill>
                  <a:schemeClr val="tx1"/>
                </a:solidFill>
              </a:rPr>
              <a:t>The Federal TTAC (Treasury Tribal Advisory Committee) continues to meet and discuss the General Well-Being exclusion.  Future regulations may change how the Tribe administers the program</a:t>
            </a:r>
          </a:p>
          <a:p>
            <a:r>
              <a:rPr lang="en-US" dirty="0">
                <a:solidFill>
                  <a:schemeClr val="tx1"/>
                </a:solidFill>
              </a:rPr>
              <a:t>The Tribe will continue to receive and consider suggestions on how to improve the Program in coming years.</a:t>
            </a:r>
          </a:p>
        </p:txBody>
      </p:sp>
    </p:spTree>
    <p:extLst>
      <p:ext uri="{BB962C8B-B14F-4D97-AF65-F5344CB8AC3E}">
        <p14:creationId xmlns:p14="http://schemas.microsoft.com/office/powerpoint/2010/main" val="29237157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What next?</a:t>
            </a:r>
            <a:r>
              <a:rPr lang="en-US" dirty="0"/>
              <a:t>	</a:t>
            </a:r>
          </a:p>
        </p:txBody>
      </p:sp>
      <p:sp>
        <p:nvSpPr>
          <p:cNvPr id="3" name="Content Placeholder 2"/>
          <p:cNvSpPr>
            <a:spLocks noGrp="1"/>
          </p:cNvSpPr>
          <p:nvPr>
            <p:ph idx="1"/>
          </p:nvPr>
        </p:nvSpPr>
        <p:spPr/>
        <p:txBody>
          <a:bodyPr/>
          <a:lstStyle/>
          <a:p>
            <a:r>
              <a:rPr lang="en-US" dirty="0">
                <a:solidFill>
                  <a:schemeClr val="tx1"/>
                </a:solidFill>
              </a:rPr>
              <a:t>If you want to participate – get your form in by </a:t>
            </a:r>
            <a:r>
              <a:rPr lang="en-US" b="1" u="sng" dirty="0">
                <a:solidFill>
                  <a:schemeClr val="tx1"/>
                </a:solidFill>
              </a:rPr>
              <a:t>December </a:t>
            </a:r>
            <a:r>
              <a:rPr lang="en-US" b="1" u="sng">
                <a:solidFill>
                  <a:schemeClr val="tx1"/>
                </a:solidFill>
              </a:rPr>
              <a:t>15</a:t>
            </a:r>
            <a:r>
              <a:rPr lang="en-US">
                <a:solidFill>
                  <a:schemeClr val="tx1"/>
                </a:solidFill>
              </a:rPr>
              <a:t>.</a:t>
            </a:r>
            <a:endParaRPr lang="en-US" sz="1800" dirty="0">
              <a:solidFill>
                <a:schemeClr val="tx1"/>
              </a:solidFill>
            </a:endParaRPr>
          </a:p>
          <a:p>
            <a:r>
              <a:rPr lang="en-US" dirty="0">
                <a:solidFill>
                  <a:schemeClr val="tx1"/>
                </a:solidFill>
              </a:rPr>
              <a:t>Finance and Legal will continue to aggregate and post responses to frequently asked questions online at: </a:t>
            </a:r>
            <a:r>
              <a:rPr lang="en-US" sz="1800" dirty="0">
                <a:solidFill>
                  <a:schemeClr val="tx1"/>
                </a:solidFill>
                <a:hlinkClick r:id="rId2"/>
              </a:rPr>
              <a:t>https://squaxinisland.org/general-welfare/</a:t>
            </a:r>
            <a:r>
              <a:rPr lang="en-US" sz="1800" dirty="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41592192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Disclaimer</a:t>
            </a:r>
          </a:p>
        </p:txBody>
      </p:sp>
      <p:sp>
        <p:nvSpPr>
          <p:cNvPr id="3" name="Content Placeholder 2"/>
          <p:cNvSpPr>
            <a:spLocks noGrp="1"/>
          </p:cNvSpPr>
          <p:nvPr>
            <p:ph idx="1"/>
          </p:nvPr>
        </p:nvSpPr>
        <p:spPr/>
        <p:txBody>
          <a:bodyPr/>
          <a:lstStyle/>
          <a:p>
            <a:r>
              <a:rPr lang="en-US" dirty="0">
                <a:solidFill>
                  <a:schemeClr val="tx1"/>
                </a:solidFill>
              </a:rPr>
              <a:t>This presentation is intended to provide an overview of the Squaxin Island Tribe’s General Well-Being Program.   It is not intended to provide a comprehensive analysis of the law, nor is it intended to provide personal tax or legal advice.   </a:t>
            </a:r>
          </a:p>
        </p:txBody>
      </p:sp>
    </p:spTree>
    <p:extLst>
      <p:ext uri="{BB962C8B-B14F-4D97-AF65-F5344CB8AC3E}">
        <p14:creationId xmlns:p14="http://schemas.microsoft.com/office/powerpoint/2010/main" val="41598908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The Basics</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solidFill>
                  <a:schemeClr val="tx1"/>
                </a:solidFill>
              </a:rPr>
              <a:t> Submit enrollment form by </a:t>
            </a:r>
            <a:r>
              <a:rPr lang="en-US" b="1" u="sng" dirty="0">
                <a:solidFill>
                  <a:schemeClr val="tx1"/>
                </a:solidFill>
              </a:rPr>
              <a:t>December 15</a:t>
            </a:r>
            <a:r>
              <a:rPr lang="en-US" dirty="0">
                <a:solidFill>
                  <a:schemeClr val="tx1"/>
                </a:solidFill>
              </a:rPr>
              <a:t>.</a:t>
            </a:r>
          </a:p>
          <a:p>
            <a:pPr>
              <a:buFont typeface="Wingdings" panose="05000000000000000000" pitchFamily="2" charset="2"/>
              <a:buChar char="Ø"/>
            </a:pPr>
            <a:r>
              <a:rPr lang="en-US" dirty="0">
                <a:solidFill>
                  <a:schemeClr val="tx1"/>
                </a:solidFill>
              </a:rPr>
              <a:t> Use the money you receive next year for qualifying expenses</a:t>
            </a:r>
          </a:p>
          <a:p>
            <a:pPr>
              <a:buFont typeface="Wingdings" panose="05000000000000000000" pitchFamily="2" charset="2"/>
              <a:buChar char="Ø"/>
            </a:pPr>
            <a:r>
              <a:rPr lang="en-US" dirty="0">
                <a:solidFill>
                  <a:schemeClr val="tx1"/>
                </a:solidFill>
              </a:rPr>
              <a:t> Money is income tax exempt – no withholding; no 1099</a:t>
            </a:r>
          </a:p>
        </p:txBody>
      </p:sp>
    </p:spTree>
    <p:extLst>
      <p:ext uri="{BB962C8B-B14F-4D97-AF65-F5344CB8AC3E}">
        <p14:creationId xmlns:p14="http://schemas.microsoft.com/office/powerpoint/2010/main" val="37089932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Key exceptions</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solidFill>
                  <a:schemeClr val="tx1"/>
                </a:solidFill>
              </a:rPr>
              <a:t> Assistance Based on Need (ABON)</a:t>
            </a:r>
          </a:p>
          <a:p>
            <a:pPr>
              <a:buFont typeface="Wingdings" panose="05000000000000000000" pitchFamily="2" charset="2"/>
              <a:buChar char="Ø"/>
            </a:pPr>
            <a:r>
              <a:rPr lang="en-US" dirty="0">
                <a:solidFill>
                  <a:schemeClr val="tx1"/>
                </a:solidFill>
              </a:rPr>
              <a:t> IGRA Minors’ Trust</a:t>
            </a:r>
          </a:p>
        </p:txBody>
      </p:sp>
    </p:spTree>
    <p:extLst>
      <p:ext uri="{BB962C8B-B14F-4D97-AF65-F5344CB8AC3E}">
        <p14:creationId xmlns:p14="http://schemas.microsoft.com/office/powerpoint/2010/main" val="2983980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What expenses qualify?</a:t>
            </a:r>
          </a:p>
        </p:txBody>
      </p:sp>
      <p:sp>
        <p:nvSpPr>
          <p:cNvPr id="3" name="Content Placeholder 2"/>
          <p:cNvSpPr>
            <a:spLocks noGrp="1"/>
          </p:cNvSpPr>
          <p:nvPr>
            <p:ph idx="1"/>
          </p:nvPr>
        </p:nvSpPr>
        <p:spPr/>
        <p:txBody>
          <a:bodyPr/>
          <a:lstStyle/>
          <a:p>
            <a:r>
              <a:rPr lang="en-US" dirty="0">
                <a:solidFill>
                  <a:schemeClr val="tx1"/>
                </a:solidFill>
              </a:rPr>
              <a:t>The Tribe’s intent is to reimburse as broad an array of expenses as permitted under applicable federal law:</a:t>
            </a:r>
          </a:p>
          <a:p>
            <a:pPr lvl="1"/>
            <a:r>
              <a:rPr lang="en-US" dirty="0">
                <a:solidFill>
                  <a:schemeClr val="tx1"/>
                </a:solidFill>
              </a:rPr>
              <a:t>IRC §139E</a:t>
            </a:r>
          </a:p>
          <a:p>
            <a:pPr lvl="1"/>
            <a:r>
              <a:rPr lang="en-US">
                <a:solidFill>
                  <a:schemeClr val="tx1"/>
                </a:solidFill>
              </a:rPr>
              <a:t>IRC §139D</a:t>
            </a:r>
            <a:endParaRPr lang="en-US" dirty="0">
              <a:solidFill>
                <a:schemeClr val="tx1"/>
              </a:solidFill>
            </a:endParaRPr>
          </a:p>
          <a:p>
            <a:pPr lvl="1"/>
            <a:r>
              <a:rPr lang="en-US" dirty="0">
                <a:solidFill>
                  <a:schemeClr val="tx1"/>
                </a:solidFill>
              </a:rPr>
              <a:t>Rev. Proc. 2014-35</a:t>
            </a:r>
          </a:p>
        </p:txBody>
      </p:sp>
    </p:spTree>
    <p:extLst>
      <p:ext uri="{BB962C8B-B14F-4D97-AF65-F5344CB8AC3E}">
        <p14:creationId xmlns:p14="http://schemas.microsoft.com/office/powerpoint/2010/main" val="33355038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Should I document my expenses?</a:t>
            </a:r>
          </a:p>
        </p:txBody>
      </p:sp>
      <p:sp>
        <p:nvSpPr>
          <p:cNvPr id="3" name="Content Placeholder 2"/>
          <p:cNvSpPr>
            <a:spLocks noGrp="1"/>
          </p:cNvSpPr>
          <p:nvPr>
            <p:ph idx="1"/>
          </p:nvPr>
        </p:nvSpPr>
        <p:spPr/>
        <p:txBody>
          <a:bodyPr/>
          <a:lstStyle/>
          <a:p>
            <a:r>
              <a:rPr lang="en-US" dirty="0">
                <a:solidFill>
                  <a:schemeClr val="tx1"/>
                </a:solidFill>
              </a:rPr>
              <a:t>Yes.  Recommend keeping a file by calendar year of receipts or other documentation of qualifying expenses.</a:t>
            </a:r>
          </a:p>
        </p:txBody>
      </p:sp>
    </p:spTree>
    <p:extLst>
      <p:ext uri="{BB962C8B-B14F-4D97-AF65-F5344CB8AC3E}">
        <p14:creationId xmlns:p14="http://schemas.microsoft.com/office/powerpoint/2010/main" val="32674926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Does the program include elders per capita?</a:t>
            </a:r>
          </a:p>
        </p:txBody>
      </p:sp>
      <p:sp>
        <p:nvSpPr>
          <p:cNvPr id="3" name="Content Placeholder 2"/>
          <p:cNvSpPr>
            <a:spLocks noGrp="1"/>
          </p:cNvSpPr>
          <p:nvPr>
            <p:ph idx="1"/>
          </p:nvPr>
        </p:nvSpPr>
        <p:spPr/>
        <p:txBody>
          <a:bodyPr/>
          <a:lstStyle/>
          <a:p>
            <a:r>
              <a:rPr lang="en-US" dirty="0">
                <a:solidFill>
                  <a:schemeClr val="tx1"/>
                </a:solidFill>
              </a:rPr>
              <a:t>Yes.  You may choose to ‘opt-in’ to the General Well-Being program for elders or regular per capita,  one, both or neither.</a:t>
            </a:r>
          </a:p>
        </p:txBody>
      </p:sp>
    </p:spTree>
    <p:extLst>
      <p:ext uri="{BB962C8B-B14F-4D97-AF65-F5344CB8AC3E}">
        <p14:creationId xmlns:p14="http://schemas.microsoft.com/office/powerpoint/2010/main" val="38095471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How will I get the payment?	</a:t>
            </a:r>
            <a:r>
              <a:rPr lang="en-US" dirty="0"/>
              <a:t>	</a:t>
            </a:r>
          </a:p>
        </p:txBody>
      </p:sp>
      <p:sp>
        <p:nvSpPr>
          <p:cNvPr id="3" name="Content Placeholder 2"/>
          <p:cNvSpPr>
            <a:spLocks noGrp="1"/>
          </p:cNvSpPr>
          <p:nvPr>
            <p:ph idx="1"/>
          </p:nvPr>
        </p:nvSpPr>
        <p:spPr/>
        <p:txBody>
          <a:bodyPr/>
          <a:lstStyle/>
          <a:p>
            <a:r>
              <a:rPr lang="en-US" dirty="0">
                <a:solidFill>
                  <a:schemeClr val="tx1"/>
                </a:solidFill>
              </a:rPr>
              <a:t>For the time being, General Well-Being advance reimbursements will be provided at the same time and in the same amount as per capita payments.  If you have an existing automatic deposit, that will be applied to General Well-Being payments.</a:t>
            </a:r>
          </a:p>
        </p:txBody>
      </p:sp>
    </p:spTree>
    <p:extLst>
      <p:ext uri="{BB962C8B-B14F-4D97-AF65-F5344CB8AC3E}">
        <p14:creationId xmlns:p14="http://schemas.microsoft.com/office/powerpoint/2010/main" val="6052340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Examples of qualifying expenses (nonexclusive)</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solidFill>
                  <a:schemeClr val="tx1"/>
                </a:solidFill>
              </a:rPr>
              <a:t> Housing </a:t>
            </a:r>
          </a:p>
          <a:p>
            <a:pPr>
              <a:buFont typeface="Wingdings" panose="05000000000000000000" pitchFamily="2" charset="2"/>
              <a:buChar char="Ø"/>
            </a:pPr>
            <a:r>
              <a:rPr lang="en-US" dirty="0">
                <a:solidFill>
                  <a:schemeClr val="tx1"/>
                </a:solidFill>
              </a:rPr>
              <a:t> Medical</a:t>
            </a:r>
          </a:p>
          <a:p>
            <a:pPr>
              <a:buFont typeface="Wingdings" panose="05000000000000000000" pitchFamily="2" charset="2"/>
              <a:buChar char="Ø"/>
            </a:pPr>
            <a:r>
              <a:rPr lang="en-US" dirty="0">
                <a:solidFill>
                  <a:schemeClr val="tx1"/>
                </a:solidFill>
              </a:rPr>
              <a:t> Educational</a:t>
            </a:r>
          </a:p>
          <a:p>
            <a:pPr>
              <a:buFont typeface="Wingdings" panose="05000000000000000000" pitchFamily="2" charset="2"/>
              <a:buChar char="Ø"/>
            </a:pPr>
            <a:r>
              <a:rPr lang="en-US" dirty="0">
                <a:solidFill>
                  <a:schemeClr val="tx1"/>
                </a:solidFill>
              </a:rPr>
              <a:t> Elder</a:t>
            </a:r>
          </a:p>
          <a:p>
            <a:pPr>
              <a:buFont typeface="Wingdings" panose="05000000000000000000" pitchFamily="2" charset="2"/>
              <a:buChar char="Ø"/>
            </a:pPr>
            <a:r>
              <a:rPr lang="en-US" dirty="0">
                <a:solidFill>
                  <a:schemeClr val="tx1"/>
                </a:solidFill>
              </a:rPr>
              <a:t> Cultural</a:t>
            </a:r>
          </a:p>
        </p:txBody>
      </p:sp>
    </p:spTree>
    <p:extLst>
      <p:ext uri="{BB962C8B-B14F-4D97-AF65-F5344CB8AC3E}">
        <p14:creationId xmlns:p14="http://schemas.microsoft.com/office/powerpoint/2010/main" val="9364370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Retrospect">
  <a:themeElements>
    <a:clrScheme name="Custom 2">
      <a:dk1>
        <a:sysClr val="windowText" lastClr="000000"/>
      </a:dk1>
      <a:lt1>
        <a:sysClr val="window" lastClr="FFFFFF"/>
      </a:lt1>
      <a:dk2>
        <a:srgbClr val="696464"/>
      </a:dk2>
      <a:lt2>
        <a:srgbClr val="E9E5DC"/>
      </a:lt2>
      <a:accent1>
        <a:srgbClr val="7421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146</TotalTime>
  <Words>630</Words>
  <Application>Microsoft Macintosh PowerPoint</Application>
  <PresentationFormat>Widescreen</PresentationFormat>
  <Paragraphs>100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Retrospect</vt:lpstr>
      <vt:lpstr>General Well-Being Program</vt:lpstr>
      <vt:lpstr>Disclaimer</vt:lpstr>
      <vt:lpstr>The Basics</vt:lpstr>
      <vt:lpstr>Key exceptions</vt:lpstr>
      <vt:lpstr>What expenses qualify?</vt:lpstr>
      <vt:lpstr>Should I document my expenses?</vt:lpstr>
      <vt:lpstr>Does the program include elders per capita?</vt:lpstr>
      <vt:lpstr>How will I get the payment?  </vt:lpstr>
      <vt:lpstr>Examples of qualifying expenses (nonexclusive)</vt:lpstr>
      <vt:lpstr>Housing examples</vt:lpstr>
      <vt:lpstr>Housing Cont. (Utilities)</vt:lpstr>
      <vt:lpstr>Medical examples</vt:lpstr>
      <vt:lpstr>Educational</vt:lpstr>
      <vt:lpstr>Cultural ex.</vt:lpstr>
      <vt:lpstr>Elder</vt:lpstr>
      <vt:lpstr>Other </vt:lpstr>
      <vt:lpstr>Will the program change in the future?</vt:lpstr>
      <vt:lpstr>What next?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Welfare Program</dc:title>
  <dc:creator>Nathan Schreiner</dc:creator>
  <cp:lastModifiedBy>Theresa Henderson</cp:lastModifiedBy>
  <cp:revision>26</cp:revision>
  <dcterms:created xsi:type="dcterms:W3CDTF">2022-10-28T17:01:26Z</dcterms:created>
  <dcterms:modified xsi:type="dcterms:W3CDTF">2024-10-28T20:04:33Z</dcterms:modified>
</cp:coreProperties>
</file>